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C96D1BC-3ED3-4E0C-B86F-7045DAD9633B}">
  <a:tblStyle styleId="{AC96D1BC-3ED3-4E0C-B86F-7045DAD9633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70" Type="http://schemas.openxmlformats.org/officeDocument/2006/relationships/slide" Target="slides/slide63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slide" Target="slides/slide61.xml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slide" Target="slides/slide6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960568cd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960568cd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7f92830f8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7f92830f8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97f92830f8_0_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97f92830f8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97f92830f8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97f92830f8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97f92830f8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97f92830f8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97f92830f8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97f92830f8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7f92830f8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97f92830f8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97f92830f8_0_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97f92830f8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97f92830f8_0_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97f92830f8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97f92830f8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97f92830f8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97f92830f8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97f92830f8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7f92830f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97f92830f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Want to know if you encounter unwelcoming behavior outside or inside classroom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998600d157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998600d157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97f92830f8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97f92830f8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998600d157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998600d157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998600d157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998600d157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998600d157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998600d157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998600d157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998600d157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998600d157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998600d157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998600d157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998600d157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998600d157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998600d157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98600d157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98600d157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7f92830f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97f92830f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Want to know if you encounter unwelcoming behavior outside or inside classroom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8600d157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8600d157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998600d157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998600d157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Want to know if you encounter unwelcoming behavior outside or inside classroom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98600d157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g998600d157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Want to know if you encounter unwelcoming behavior outside or inside classroom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998600d157_1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998600d157_1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998600d157_1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998600d157_1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998600d157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998600d157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960568cda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g960568cda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960568cda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g960568cda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998600d157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g998600d157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998600d157_1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998600d157_1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97f92830f8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97f92830f8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998600d157_1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998600d157_1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98600d157_1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98600d157_1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998600d157_1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998600d157_1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998600d157_1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998600d157_1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998600d157_1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998600d157_1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998600d157_1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998600d157_1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998600d157_1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998600d157_1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998600d157_1_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998600d157_1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998600d157_1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998600d157_1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998600d157_1_5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998600d157_1_5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97f92830f8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97f92830f8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98600d157_1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98600d157_1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998600d157_1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998600d157_1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998600d157_1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998600d157_1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998600d157_1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998600d157_1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998600d157_1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998600d157_1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998600d157_1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998600d157_1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998600d157_1_6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998600d157_1_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998600d157_1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998600d157_1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998600d157_1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2" name="Google Shape;602;g998600d157_1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998600d157_1_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998600d157_1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97f92830f8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97f92830f8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998600d157_1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998600d157_1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998600d157_1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998600d157_1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998600d157_1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998600d157_1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998600d157_1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998600d157_1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97f92830f8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97f92830f8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7f92830f8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7f92830f8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97f92830f8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97f92830f8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" name="Google Shape;64;p16"/>
          <p:cNvCxnSpPr/>
          <p:nvPr/>
        </p:nvCxnSpPr>
        <p:spPr>
          <a:xfrm>
            <a:off x="460575" y="1033775"/>
            <a:ext cx="754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5" name="Google Shape;75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" name="Google Shape;77;p19"/>
          <p:cNvCxnSpPr/>
          <p:nvPr/>
        </p:nvCxnSpPr>
        <p:spPr>
          <a:xfrm>
            <a:off x="460575" y="1033775"/>
            <a:ext cx="754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" name="Google Shape;81;p20"/>
          <p:cNvCxnSpPr/>
          <p:nvPr/>
        </p:nvCxnSpPr>
        <p:spPr>
          <a:xfrm>
            <a:off x="460575" y="1033775"/>
            <a:ext cx="754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4" name="Google Shape;8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9" name="Google Shape;89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3" name="Google Shape;9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iubmb.onlinelibrary.wiley.com/doi/full/10.1002/bmb.21413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iubmb.onlinelibrary.wiley.com/doi/full/10.1002/bmb.21413" TargetMode="External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png"/><Relationship Id="rId4" Type="http://schemas.openxmlformats.org/officeDocument/2006/relationships/hyperlink" Target="https://stackoverflow.com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stackoverflow.com/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scripps.zoom.us/j/94470125565?pwd=clROZnB6UWtjK1dNTnlwTER0cmdZdz09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github.com/SuLab/Applied-Bioinformatics/tree/Fall-2020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github.com/SuLab/Applied-Bioinformatics/tree/Fall-2020" TargetMode="External"/></Relationships>
</file>

<file path=ppt/slides/_rels/slide35.xml.rels><?xml version="1.0" encoding="UTF-8" standalone="yes"?><Relationships xmlns="http://schemas.openxmlformats.org/package/2006/relationships"><Relationship Id="rId11" Type="http://schemas.openxmlformats.org/officeDocument/2006/relationships/hyperlink" Target="https://linuxize.com/post/how-to-rename-files-in-linux/" TargetMode="External"/><Relationship Id="rId10" Type="http://schemas.openxmlformats.org/officeDocument/2006/relationships/hyperlink" Target="https://vitux.com/10-deadly-commands-that-you-should-never-run-on-linux/" TargetMode="External"/><Relationship Id="rId13" Type="http://schemas.openxmlformats.org/officeDocument/2006/relationships/hyperlink" Target="https://regex101.com/" TargetMode="External"/><Relationship Id="rId12" Type="http://schemas.openxmlformats.org/officeDocument/2006/relationships/hyperlink" Target="https://opensource.com/article/19/11/how-regular-expressions-awk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github.com/SuLab/Applied-Bioinformatics/tree/Fall-2018#yolandas-handouts" TargetMode="External"/><Relationship Id="rId4" Type="http://schemas.openxmlformats.org/officeDocument/2006/relationships/hyperlink" Target="https://www.learnshell.org/" TargetMode="External"/><Relationship Id="rId9" Type="http://schemas.openxmlformats.org/officeDocument/2006/relationships/hyperlink" Target="https://mywiki.wooledge.org/BashGuide/SpecialCharacters" TargetMode="External"/><Relationship Id="rId14" Type="http://schemas.openxmlformats.org/officeDocument/2006/relationships/hyperlink" Target="https://guides.github.com/activities/hello-world/" TargetMode="External"/><Relationship Id="rId5" Type="http://schemas.openxmlformats.org/officeDocument/2006/relationships/hyperlink" Target="https://www.gnu.org/software/bash/manual/bash.pdf" TargetMode="External"/><Relationship Id="rId6" Type="http://schemas.openxmlformats.org/officeDocument/2006/relationships/hyperlink" Target="http://index-of.co.uk/Programming/Bash_Guide_for_Beginners_2nd_Ed.pdf" TargetMode="External"/><Relationship Id="rId7" Type="http://schemas.openxmlformats.org/officeDocument/2006/relationships/hyperlink" Target="https://theswissbay.ch/pdf/Gentoomen%20Library/Programming/Bash/O%27Reilly%20bash%20CookBook.pdf" TargetMode="External"/><Relationship Id="rId8" Type="http://schemas.openxmlformats.org/officeDocument/2006/relationships/hyperlink" Target="https://seankross.com/the-unix-workbench/command-line-basics.html#hello-terminal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hbctraining.github.io/Intro-to-rnaseq-hpc-O2/lessons/07_automating_workflow.html" TargetMode="External"/><Relationship Id="rId4" Type="http://schemas.openxmlformats.org/officeDocument/2006/relationships/hyperlink" Target="https://pubmed.ncbi.nlm.nih.gov/29624415/" TargetMode="External"/><Relationship Id="rId5" Type="http://schemas.openxmlformats.org/officeDocument/2006/relationships/image" Target="../media/image16.png"/><Relationship Id="rId6" Type="http://schemas.openxmlformats.org/officeDocument/2006/relationships/image" Target="../media/image9.png"/><Relationship Id="rId7" Type="http://schemas.openxmlformats.org/officeDocument/2006/relationships/hyperlink" Target="https://git-scm.com/book/en/v2/Getting-Started-About-Version-Contro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10" Type="http://schemas.openxmlformats.org/officeDocument/2006/relationships/image" Target="../media/image3.jpg"/><Relationship Id="rId9" Type="http://schemas.openxmlformats.org/officeDocument/2006/relationships/image" Target="../media/image10.png"/><Relationship Id="rId5" Type="http://schemas.openxmlformats.org/officeDocument/2006/relationships/image" Target="../media/image4.png"/><Relationship Id="rId6" Type="http://schemas.openxmlformats.org/officeDocument/2006/relationships/image" Target="../media/image24.jpg"/><Relationship Id="rId7" Type="http://schemas.openxmlformats.org/officeDocument/2006/relationships/image" Target="../media/image26.png"/><Relationship Id="rId8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hyperlink" Target="https://en.wikipedia.org/wiki/R_(programming_language)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www.newgenapps.com/blog/6-reasons-why-choose-r-programming-for-data-science-projects/" TargetMode="External"/><Relationship Id="rId4" Type="http://schemas.openxmlformats.org/officeDocument/2006/relationships/image" Target="../media/image2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www.tutorialspoint.com/r/index.htm" TargetMode="External"/><Relationship Id="rId4" Type="http://schemas.openxmlformats.org/officeDocument/2006/relationships/hyperlink" Target="http://swcarpentry.github.io/r-novice-gapminder/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www.tutorialspoint.com/r/index.htm" TargetMode="External"/><Relationship Id="rId4" Type="http://schemas.openxmlformats.org/officeDocument/2006/relationships/hyperlink" Target="http://swcarpentry.github.io/r-novice-gapminder/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s://www.tutorialspoint.com/r/index.htm" TargetMode="External"/><Relationship Id="rId4" Type="http://schemas.openxmlformats.org/officeDocument/2006/relationships/hyperlink" Target="http://swcarpentry.github.io/r-novice-gapminder/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2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Relationship Id="rId6" Type="http://schemas.openxmlformats.org/officeDocument/2006/relationships/image" Target="../media/image17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5.png"/><Relationship Id="rId4" Type="http://schemas.openxmlformats.org/officeDocument/2006/relationships/hyperlink" Target="https://rstudio-education.github.io/hopr/r-objects.html" TargetMode="Externa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3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youtube.com/watch?v=a9_0UUUNt-Y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youtube.com/watch?v=a9_0UUUNt-Y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youtube.com/watch?v=a9_0UUUNt-Y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A3.aa</a:t>
            </a:r>
            <a:r>
              <a:rPr lang="en"/>
              <a:t>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Refresh of Week 2</a:t>
            </a:r>
            <a:endParaRPr/>
          </a:p>
        </p:txBody>
      </p:sp>
      <p:sp>
        <p:nvSpPr>
          <p:cNvPr id="103" name="Google Shape;103;p25"/>
          <p:cNvSpPr txBox="1"/>
          <p:nvPr/>
        </p:nvSpPr>
        <p:spPr>
          <a:xfrm>
            <a:off x="311700" y="38264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Sabah Ul-Hasan</a:t>
            </a:r>
            <a:endParaRPr b="0" i="0" sz="24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87" name="Google Shape;187;p34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Google Shape;189;p34"/>
          <p:cNvSpPr txBox="1"/>
          <p:nvPr/>
        </p:nvSpPr>
        <p:spPr>
          <a:xfrm>
            <a:off x="321175" y="1071750"/>
            <a:ext cx="8207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Groups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Similar concepts as code review, but may be more discussion-oriented depending on the question(s)</a:t>
            </a:r>
            <a:endParaRPr sz="2000">
              <a:solidFill>
                <a:srgbClr val="434343"/>
              </a:solidFill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rgbClr val="434343"/>
                </a:solidFill>
              </a:rPr>
            </a:br>
            <a:br>
              <a:rPr lang="en" sz="2000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95" name="Google Shape;195;p35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35"/>
          <p:cNvSpPr txBox="1"/>
          <p:nvPr/>
        </p:nvSpPr>
        <p:spPr>
          <a:xfrm>
            <a:off x="321175" y="1071750"/>
            <a:ext cx="8207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Groups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Similar concepts as code review, but may be more discussion-oriented depending on the question(s)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Remember to take a step back, or forward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generally “a talker”,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step back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general “a listener”,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step forward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rgbClr val="434343"/>
                </a:solidFill>
              </a:rPr>
            </a:br>
            <a:br>
              <a:rPr lang="en" sz="2000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03" name="Google Shape;203;p36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36"/>
          <p:cNvSpPr txBox="1"/>
          <p:nvPr/>
        </p:nvSpPr>
        <p:spPr>
          <a:xfrm>
            <a:off x="321175" y="1071750"/>
            <a:ext cx="8207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Groups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Similar concepts as code review, but may be more discussion-oriented depending on the question(s)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Remember to take a step back, or forward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generally “a talker”,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step back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general “a listener”,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step forward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 feel ahead, teach others what you’ve learned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unsure, answer questions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b="1" lang="en" sz="2000">
                <a:solidFill>
                  <a:srgbClr val="434343"/>
                </a:solidFill>
                <a:highlight>
                  <a:srgbClr val="B6D7A8"/>
                </a:highlight>
              </a:rPr>
              <a:t>The less judgement, the more learning</a:t>
            </a:r>
            <a:br>
              <a:rPr lang="en" sz="2000">
                <a:solidFill>
                  <a:srgbClr val="434343"/>
                </a:solidFill>
              </a:rPr>
            </a:br>
            <a:br>
              <a:rPr lang="en" sz="2000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11" name="Google Shape;211;p37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7"/>
          <p:cNvSpPr txBox="1"/>
          <p:nvPr/>
        </p:nvSpPr>
        <p:spPr>
          <a:xfrm>
            <a:off x="321175" y="1071750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Think-Pair-Share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You may intentionally be paired in </a:t>
            </a:r>
            <a:r>
              <a:rPr lang="en" sz="2000">
                <a:solidFill>
                  <a:srgbClr val="434343"/>
                </a:solidFill>
                <a:highlight>
                  <a:srgbClr val="B6D7A8"/>
                </a:highlight>
              </a:rPr>
              <a:t>a teacher-learner dynamic</a:t>
            </a:r>
            <a:r>
              <a:rPr lang="en" sz="2000">
                <a:solidFill>
                  <a:srgbClr val="434343"/>
                </a:solidFill>
              </a:rPr>
              <a:t> (and you will find yourself at either end throughout the class)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rgbClr val="434343"/>
                </a:solidFill>
              </a:rPr>
            </a:br>
            <a:br>
              <a:rPr lang="en" sz="2000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19" name="Google Shape;219;p3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0" name="Google Shape;22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1" name="Google Shape;221;p38"/>
          <p:cNvSpPr txBox="1"/>
          <p:nvPr/>
        </p:nvSpPr>
        <p:spPr>
          <a:xfrm>
            <a:off x="321175" y="1071750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Think-Pair-Share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You may intentionally be paired in </a:t>
            </a:r>
            <a:r>
              <a:rPr lang="en" sz="2000">
                <a:solidFill>
                  <a:srgbClr val="434343"/>
                </a:solidFill>
                <a:highlight>
                  <a:srgbClr val="B6D7A8"/>
                </a:highlight>
              </a:rPr>
              <a:t>a teacher-learner dynamic</a:t>
            </a:r>
            <a:r>
              <a:rPr lang="en" sz="2000">
                <a:solidFill>
                  <a:srgbClr val="434343"/>
                </a:solidFill>
              </a:rPr>
              <a:t> (and you will find yourself at either end throughout the class)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You may intentionally be paired with someone at 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  <a:highlight>
                  <a:srgbClr val="B6D7A8"/>
                </a:highlight>
              </a:rPr>
              <a:t>the same learning stage</a:t>
            </a:r>
            <a:r>
              <a:rPr lang="en" sz="2000">
                <a:solidFill>
                  <a:srgbClr val="434343"/>
                </a:solidFill>
              </a:rPr>
              <a:t> for deeper discussion</a:t>
            </a:r>
            <a:br>
              <a:rPr lang="en" sz="2000">
                <a:solidFill>
                  <a:srgbClr val="434343"/>
                </a:solidFill>
              </a:rPr>
            </a:br>
            <a:br>
              <a:rPr lang="en" sz="2000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27" name="Google Shape;227;p3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9" name="Google Shape;229;p39"/>
          <p:cNvSpPr txBox="1"/>
          <p:nvPr/>
        </p:nvSpPr>
        <p:spPr>
          <a:xfrm>
            <a:off x="321175" y="1071750"/>
            <a:ext cx="84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Individual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This means we think you’re ready to try it out on your own!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We expect you to ‘get stuck’ and overcome it</a:t>
            </a:r>
            <a:r>
              <a:rPr lang="en" sz="2000">
                <a:solidFill>
                  <a:srgbClr val="434343"/>
                </a:solidFill>
              </a:rPr>
              <a:t>, 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</a:rPr>
              <a:t>this is part of the learning process</a:t>
            </a:r>
            <a:endParaRPr sz="20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0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35" name="Google Shape;235;p40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6" name="Google Shape;236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40"/>
          <p:cNvSpPr txBox="1"/>
          <p:nvPr/>
        </p:nvSpPr>
        <p:spPr>
          <a:xfrm>
            <a:off x="321175" y="1071750"/>
            <a:ext cx="84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Individual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This means we think you’re ready to try it out on your own!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We expect you to ‘get stuck’ and overcome it, 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</a:rPr>
              <a:t>this is part of the learning process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After you’ve attempted but continue to experience hurdles, this is a great time to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reach out to TAs and instructors help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000000"/>
                </a:solidFill>
                <a:highlight>
                  <a:srgbClr val="FFE599"/>
                </a:highlight>
              </a:rPr>
              <a:t>Why do we do this?</a:t>
            </a:r>
            <a:endParaRPr b="1">
              <a:solidFill>
                <a:srgbClr val="000000"/>
              </a:solidFill>
              <a:highlight>
                <a:srgbClr val="FFE599"/>
              </a:highlight>
            </a:endParaRPr>
          </a:p>
        </p:txBody>
      </p:sp>
      <p:cxnSp>
        <p:nvCxnSpPr>
          <p:cNvPr id="243" name="Google Shape;243;p41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" name="Google Shape;244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1"/>
          <p:cNvSpPr txBox="1"/>
          <p:nvPr/>
        </p:nvSpPr>
        <p:spPr>
          <a:xfrm>
            <a:off x="321175" y="1071750"/>
            <a:ext cx="676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Individual</a:t>
            </a: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000000"/>
                </a:solidFill>
              </a:rPr>
              <a:t>Because we’re lazy 😎</a:t>
            </a:r>
            <a:endParaRPr b="1">
              <a:solidFill>
                <a:srgbClr val="000000"/>
              </a:solidFill>
            </a:endParaRPr>
          </a:p>
        </p:txBody>
      </p:sp>
      <p:cxnSp>
        <p:nvCxnSpPr>
          <p:cNvPr id="251" name="Google Shape;251;p42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" name="Google Shape;252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42"/>
          <p:cNvSpPr txBox="1"/>
          <p:nvPr/>
        </p:nvSpPr>
        <p:spPr>
          <a:xfrm>
            <a:off x="321175" y="1071750"/>
            <a:ext cx="676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Individual</a:t>
            </a: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3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000000"/>
                </a:solidFill>
              </a:rPr>
              <a:t>Because </a:t>
            </a:r>
            <a:r>
              <a:rPr b="1" lang="en" strike="sngStrike">
                <a:solidFill>
                  <a:srgbClr val="000000"/>
                </a:solidFill>
              </a:rPr>
              <a:t>we’re lazy 😎</a:t>
            </a:r>
            <a:r>
              <a:rPr b="1" lang="en">
                <a:solidFill>
                  <a:srgbClr val="000000"/>
                </a:solidFill>
              </a:rPr>
              <a:t> active learning is effective</a:t>
            </a:r>
            <a:endParaRPr b="1">
              <a:solidFill>
                <a:srgbClr val="000000"/>
              </a:solidFill>
            </a:endParaRPr>
          </a:p>
        </p:txBody>
      </p:sp>
      <p:cxnSp>
        <p:nvCxnSpPr>
          <p:cNvPr id="259" name="Google Shape;259;p43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0" name="Google Shape;260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43"/>
          <p:cNvSpPr txBox="1"/>
          <p:nvPr/>
        </p:nvSpPr>
        <p:spPr>
          <a:xfrm>
            <a:off x="321175" y="1071750"/>
            <a:ext cx="8430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Individual</a:t>
            </a:r>
            <a:br>
              <a:rPr b="1" lang="en" sz="2000">
                <a:solidFill>
                  <a:srgbClr val="3C78D8"/>
                </a:solidFill>
              </a:rPr>
            </a:br>
            <a:endParaRPr b="1" sz="2000">
              <a:solidFill>
                <a:srgbClr val="3C78D8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We can talk your ears off for 1.5 hours 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</a:rPr>
              <a:t>(which is difficult for anyone to pay attention, let-alone on Zoom)</a:t>
            </a:r>
            <a:br>
              <a:rPr lang="en" sz="2000">
                <a:solidFill>
                  <a:srgbClr val="434343"/>
                </a:solidFill>
              </a:rPr>
            </a:br>
            <a:r>
              <a:rPr b="1" i="1" lang="en" sz="2000">
                <a:solidFill>
                  <a:srgbClr val="434343"/>
                </a:solidFill>
                <a:highlight>
                  <a:srgbClr val="FFE599"/>
                </a:highlight>
              </a:rPr>
              <a:t>or</a:t>
            </a:r>
            <a:endParaRPr b="1"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</a:rPr>
              <a:t>we can give you exercises in real time to solidify knowledge we teach</a:t>
            </a:r>
            <a:endParaRPr sz="2000">
              <a:solidFill>
                <a:srgbClr val="434343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  <p:sp>
        <p:nvSpPr>
          <p:cNvPr id="262" name="Google Shape;262;p43"/>
          <p:cNvSpPr txBox="1"/>
          <p:nvPr/>
        </p:nvSpPr>
        <p:spPr>
          <a:xfrm>
            <a:off x="110825" y="4663225"/>
            <a:ext cx="533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https://iubmb.onlinelibrary.wiley.com/doi/full/10.1002/bmb.21413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6"/>
          <p:cNvSpPr txBox="1"/>
          <p:nvPr>
            <p:ph type="title"/>
          </p:nvPr>
        </p:nvSpPr>
        <p:spPr>
          <a:xfrm>
            <a:off x="667950" y="2983675"/>
            <a:ext cx="7808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Zoom Poll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2600"/>
              <a:t>How much time did you spend on HW2?</a:t>
            </a:r>
            <a:br>
              <a:rPr b="1" lang="en" sz="2600"/>
            </a:br>
            <a:r>
              <a:rPr lang="en" sz="2400"/>
              <a:t>(outside of class time)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&lt;2 hours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2-4 hours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4-6 hours </a:t>
            </a:r>
            <a:br>
              <a:rPr lang="en" sz="1600"/>
            </a:br>
            <a:r>
              <a:rPr lang="en" sz="1600"/>
              <a:t>6+ hours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</p:txBody>
      </p:sp>
      <p:sp>
        <p:nvSpPr>
          <p:cNvPr id="111" name="Google Shape;11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000000"/>
                </a:solidFill>
              </a:rPr>
              <a:t>Because </a:t>
            </a:r>
            <a:r>
              <a:rPr b="1" lang="en" strike="sngStrike">
                <a:solidFill>
                  <a:srgbClr val="000000"/>
                </a:solidFill>
              </a:rPr>
              <a:t>we’re lazy 😎</a:t>
            </a:r>
            <a:r>
              <a:rPr b="1" lang="en">
                <a:solidFill>
                  <a:srgbClr val="000000"/>
                </a:solidFill>
              </a:rPr>
              <a:t> active learning is effective</a:t>
            </a:r>
            <a:endParaRPr b="1">
              <a:solidFill>
                <a:srgbClr val="000000"/>
              </a:solidFill>
            </a:endParaRPr>
          </a:p>
        </p:txBody>
      </p:sp>
      <p:cxnSp>
        <p:nvCxnSpPr>
          <p:cNvPr id="268" name="Google Shape;268;p44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" name="Google Shape;269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44"/>
          <p:cNvSpPr txBox="1"/>
          <p:nvPr/>
        </p:nvSpPr>
        <p:spPr>
          <a:xfrm>
            <a:off x="110825" y="4663225"/>
            <a:ext cx="533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https://iubmb.onlinelibrary.wiley.com/doi/full/10.1002/bmb.21413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271" name="Google Shape;27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6338" y="1348600"/>
            <a:ext cx="7111325" cy="244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5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77" name="Google Shape;277;p45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8" name="Google Shape;278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45"/>
          <p:cNvSpPr txBox="1"/>
          <p:nvPr/>
        </p:nvSpPr>
        <p:spPr>
          <a:xfrm>
            <a:off x="321175" y="1071750"/>
            <a:ext cx="676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br>
              <a:rPr lang="en" sz="2000">
                <a:solidFill>
                  <a:srgbClr val="666666"/>
                </a:solidFill>
              </a:rPr>
            </a:br>
            <a:br>
              <a:rPr lang="en" sz="2000">
                <a:solidFill>
                  <a:srgbClr val="666666"/>
                </a:solidFill>
              </a:rPr>
            </a:br>
            <a:endParaRPr sz="2000">
              <a:solidFill>
                <a:srgbClr val="666666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I have a question… now what?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/>
          <p:nvPr>
            <p:ph idx="4294967295" type="title"/>
          </p:nvPr>
        </p:nvSpPr>
        <p:spPr>
          <a:xfrm>
            <a:off x="110825" y="86800"/>
            <a:ext cx="895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slight (but final) adjustment on Slack RE participation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85" name="Google Shape;285;p46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6" name="Google Shape;286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400">
                <a:solidFill>
                  <a:srgbClr val="000000"/>
                </a:solidFill>
              </a:rPr>
              <a:t>Your first time learning in a pandemic, our first time teaching </a:t>
            </a:r>
            <a:endParaRPr sz="2400">
              <a:solidFill>
                <a:srgbClr val="000000"/>
              </a:solidFill>
            </a:endParaRPr>
          </a:p>
        </p:txBody>
      </p:sp>
      <p:cxnSp>
        <p:nvCxnSpPr>
          <p:cNvPr id="292" name="Google Shape;292;p47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" name="Google Shape;29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4" name="Google Shape;29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2150" y="1104950"/>
            <a:ext cx="3657950" cy="36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slight (but final) adjustment on Slack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00" name="Google Shape;300;p4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8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2.5 pts per class, graded prior to next class </a:t>
            </a:r>
            <a:endParaRPr b="1" sz="2000">
              <a:solidFill>
                <a:srgbClr val="3C78D8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Can be [</a:t>
            </a:r>
            <a:r>
              <a:rPr lang="en" sz="1600">
                <a:solidFill>
                  <a:srgbClr val="434343"/>
                </a:solidFill>
                <a:highlight>
                  <a:srgbClr val="FFE599"/>
                </a:highlight>
              </a:rPr>
              <a:t>one</a:t>
            </a:r>
            <a:r>
              <a:rPr lang="en" sz="1600">
                <a:solidFill>
                  <a:srgbClr val="434343"/>
                </a:solidFill>
              </a:rPr>
              <a:t>] question </a:t>
            </a:r>
            <a:r>
              <a:rPr b="1" i="1" lang="en" sz="1600">
                <a:solidFill>
                  <a:srgbClr val="434343"/>
                </a:solidFill>
                <a:highlight>
                  <a:srgbClr val="FFE599"/>
                </a:highlight>
              </a:rPr>
              <a:t>or</a:t>
            </a:r>
            <a:r>
              <a:rPr lang="en" sz="1600">
                <a:solidFill>
                  <a:srgbClr val="434343"/>
                </a:solidFill>
              </a:rPr>
              <a:t> answer, more are welcome of course</a:t>
            </a:r>
            <a:endParaRPr sz="1600">
              <a:solidFill>
                <a:srgbClr val="434343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Intention: To practice your understanding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slight (but final) adjustment on Slack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08" name="Google Shape;308;p4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9" name="Google Shape;30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0" name="Google Shape;310;p49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2.5 pts per class, graded prior to next class </a:t>
            </a:r>
            <a:endParaRPr b="1" sz="2000">
              <a:solidFill>
                <a:srgbClr val="3C78D8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Can be [</a:t>
            </a:r>
            <a:r>
              <a:rPr lang="en" sz="1600">
                <a:solidFill>
                  <a:srgbClr val="434343"/>
                </a:solidFill>
                <a:highlight>
                  <a:srgbClr val="FFE599"/>
                </a:highlight>
              </a:rPr>
              <a:t>one</a:t>
            </a:r>
            <a:r>
              <a:rPr lang="en" sz="1600">
                <a:solidFill>
                  <a:srgbClr val="434343"/>
                </a:solidFill>
              </a:rPr>
              <a:t>] question </a:t>
            </a:r>
            <a:r>
              <a:rPr b="1" i="1" lang="en" sz="1600">
                <a:solidFill>
                  <a:srgbClr val="434343"/>
                </a:solidFill>
                <a:highlight>
                  <a:srgbClr val="FFE599"/>
                </a:highlight>
              </a:rPr>
              <a:t>or</a:t>
            </a:r>
            <a:r>
              <a:rPr lang="en" sz="1600">
                <a:solidFill>
                  <a:srgbClr val="434343"/>
                </a:solidFill>
              </a:rPr>
              <a:t> answer, more are welcome of course</a:t>
            </a:r>
            <a:endParaRPr sz="1600">
              <a:solidFill>
                <a:srgbClr val="434343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Intention: To practice your understanding</a:t>
            </a:r>
            <a:endParaRPr sz="16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</a:rPr>
              <a:t>To help with clutter and also make topics easier to find, 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</a:rPr>
              <a:t>post a new question you have as its own post</a:t>
            </a:r>
            <a:endParaRPr sz="2000">
              <a:solidFill>
                <a:srgbClr val="434343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Check if someone has already asked the question you have</a:t>
            </a:r>
            <a:endParaRPr sz="1600">
              <a:solidFill>
                <a:srgbClr val="434343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Answer the question if you know the answer</a:t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0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slight (but final) adjustment on Slack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16" name="Google Shape;316;p50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7" name="Google Shape;317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8" name="Google Shape;318;p50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2.5 pts per class, graded prior to next class </a:t>
            </a:r>
            <a:endParaRPr b="1" sz="2000">
              <a:solidFill>
                <a:srgbClr val="3C78D8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Can be [</a:t>
            </a:r>
            <a:r>
              <a:rPr lang="en" sz="1600">
                <a:solidFill>
                  <a:srgbClr val="434343"/>
                </a:solidFill>
                <a:highlight>
                  <a:srgbClr val="FFE599"/>
                </a:highlight>
              </a:rPr>
              <a:t>one</a:t>
            </a:r>
            <a:r>
              <a:rPr lang="en" sz="1600">
                <a:solidFill>
                  <a:srgbClr val="434343"/>
                </a:solidFill>
              </a:rPr>
              <a:t>] question </a:t>
            </a:r>
            <a:r>
              <a:rPr b="1" i="1" lang="en" sz="1600">
                <a:solidFill>
                  <a:srgbClr val="434343"/>
                </a:solidFill>
                <a:highlight>
                  <a:srgbClr val="FFE599"/>
                </a:highlight>
              </a:rPr>
              <a:t>or</a:t>
            </a:r>
            <a:r>
              <a:rPr lang="en" sz="1600">
                <a:solidFill>
                  <a:srgbClr val="434343"/>
                </a:solidFill>
              </a:rPr>
              <a:t> answer, more are welcome of course</a:t>
            </a:r>
            <a:endParaRPr sz="1600">
              <a:solidFill>
                <a:srgbClr val="434343"/>
              </a:solidFill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</a:pPr>
            <a:r>
              <a:rPr lang="en" sz="1600">
                <a:solidFill>
                  <a:srgbClr val="434343"/>
                </a:solidFill>
              </a:rPr>
              <a:t>Intention: To practice your understanding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319" name="Google Shape;31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325" y="2422775"/>
            <a:ext cx="5722926" cy="242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1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slight (but final) adjustment on Slack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25" name="Google Shape;325;p51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" name="Google Shape;326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51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328" name="Google Shape;32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935450"/>
            <a:ext cx="4059425" cy="3855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2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Helpful Sites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34" name="Google Shape;334;p52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6" name="Google Shape;336;p52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337" name="Google Shape;337;p52"/>
          <p:cNvPicPr preferRelativeResize="0"/>
          <p:nvPr/>
        </p:nvPicPr>
        <p:blipFill rotWithShape="1">
          <a:blip r:embed="rId3">
            <a:alphaModFix/>
          </a:blip>
          <a:srcRect b="0" l="0" r="10071" t="0"/>
          <a:stretch/>
        </p:blipFill>
        <p:spPr>
          <a:xfrm>
            <a:off x="4280725" y="1423175"/>
            <a:ext cx="4552475" cy="30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52"/>
          <p:cNvSpPr txBox="1"/>
          <p:nvPr/>
        </p:nvSpPr>
        <p:spPr>
          <a:xfrm>
            <a:off x="317400" y="1621200"/>
            <a:ext cx="3911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F1C23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https://stackoverflow.com/</a:t>
            </a:r>
            <a:endParaRPr sz="2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3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Helpful Sites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44" name="Google Shape;344;p53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5" name="Google Shape;345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53"/>
          <p:cNvSpPr txBox="1"/>
          <p:nvPr/>
        </p:nvSpPr>
        <p:spPr>
          <a:xfrm>
            <a:off x="317400" y="866350"/>
            <a:ext cx="870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347" name="Google Shape;347;p53"/>
          <p:cNvSpPr txBox="1"/>
          <p:nvPr/>
        </p:nvSpPr>
        <p:spPr>
          <a:xfrm>
            <a:off x="317400" y="1621200"/>
            <a:ext cx="3911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https://stackoverflow.com/</a:t>
            </a:r>
            <a:endParaRPr sz="2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1C232"/>
              </a:solidFill>
            </a:endParaRPr>
          </a:p>
        </p:txBody>
      </p:sp>
      <p:pic>
        <p:nvPicPr>
          <p:cNvPr id="348" name="Google Shape;348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400" y="2394863"/>
            <a:ext cx="3959375" cy="946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53"/>
          <p:cNvPicPr preferRelativeResize="0"/>
          <p:nvPr/>
        </p:nvPicPr>
        <p:blipFill rotWithShape="1">
          <a:blip r:embed="rId5">
            <a:alphaModFix/>
          </a:blip>
          <a:srcRect b="0" l="0" r="10071" t="0"/>
          <a:stretch/>
        </p:blipFill>
        <p:spPr>
          <a:xfrm>
            <a:off x="4280725" y="1423175"/>
            <a:ext cx="4552475" cy="3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/>
          <p:nvPr/>
        </p:nvSpPr>
        <p:spPr>
          <a:xfrm>
            <a:off x="284250" y="347100"/>
            <a:ext cx="8520600" cy="4449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7"/>
          <p:cNvSpPr txBox="1"/>
          <p:nvPr>
            <p:ph type="title"/>
          </p:nvPr>
        </p:nvSpPr>
        <p:spPr>
          <a:xfrm>
            <a:off x="667950" y="2983675"/>
            <a:ext cx="7808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Zoom Poll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2600"/>
              <a:t>HW2 was...</a:t>
            </a:r>
            <a:br>
              <a:rPr b="1" lang="en" sz="2600"/>
            </a:b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easier for me to navigate than HW</a:t>
            </a:r>
            <a:r>
              <a:rPr lang="en" sz="1600"/>
              <a:t>1</a:t>
            </a:r>
            <a:r>
              <a:rPr lang="en" sz="1600"/>
              <a:t>, due to being more comfortable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easier for me to navigate than HW</a:t>
            </a:r>
            <a:r>
              <a:rPr lang="en" sz="1600"/>
              <a:t>1</a:t>
            </a:r>
            <a:r>
              <a:rPr lang="en" sz="1600"/>
              <a:t>, due to it being an easier assignment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600"/>
              <a:t>harder for me to navigate than HW</a:t>
            </a:r>
            <a:r>
              <a:rPr lang="en" sz="1600"/>
              <a:t>1</a:t>
            </a:r>
            <a:r>
              <a:rPr lang="en" sz="1600"/>
              <a:t>, but I do feel more comfortable </a:t>
            </a:r>
            <a:br>
              <a:rPr lang="en" sz="1600"/>
            </a:br>
            <a:r>
              <a:rPr lang="en" sz="1600"/>
              <a:t>harder for me to navigate than HW</a:t>
            </a:r>
            <a:r>
              <a:rPr lang="en" sz="1600"/>
              <a:t>1</a:t>
            </a:r>
            <a:r>
              <a:rPr lang="en" sz="1600"/>
              <a:t>, and I still feel very stressed in this class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</p:txBody>
      </p:sp>
      <p:sp>
        <p:nvSpPr>
          <p:cNvPr id="118" name="Google Shape;11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4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55" name="Google Shape;355;p54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6" name="Google Shape;356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7" name="Google Shape;357;p54"/>
          <p:cNvSpPr txBox="1"/>
          <p:nvPr/>
        </p:nvSpPr>
        <p:spPr>
          <a:xfrm>
            <a:off x="321175" y="1071750"/>
            <a:ext cx="676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br>
              <a:rPr lang="en" sz="2000">
                <a:solidFill>
                  <a:srgbClr val="666666"/>
                </a:solidFill>
              </a:rPr>
            </a:br>
            <a:br>
              <a:rPr lang="en" sz="2000">
                <a:solidFill>
                  <a:srgbClr val="666666"/>
                </a:solidFill>
              </a:rPr>
            </a:br>
            <a:endParaRPr sz="2000">
              <a:solidFill>
                <a:srgbClr val="666666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 have a question… now what?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br>
              <a:rPr lang="en"/>
            </a:b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 u="sng">
                <a:solidFill>
                  <a:srgbClr val="3C78D8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Zoom study group</a:t>
            </a:r>
            <a:r>
              <a:rPr lang="en" sz="2000">
                <a:solidFill>
                  <a:srgbClr val="3C78D8"/>
                </a:solidFill>
              </a:rPr>
              <a:t> </a:t>
            </a:r>
            <a:r>
              <a:rPr lang="en" sz="2000">
                <a:solidFill>
                  <a:srgbClr val="434343"/>
                </a:solidFill>
              </a:rPr>
              <a:t>(self-organized) for any time 🎉</a:t>
            </a:r>
            <a:br>
              <a:rPr lang="en" sz="2000">
                <a:solidFill>
                  <a:srgbClr val="434343"/>
                </a:solidFill>
              </a:rPr>
            </a:br>
            <a:r>
              <a:rPr lang="en" sz="2000">
                <a:solidFill>
                  <a:srgbClr val="434343"/>
                </a:solidFill>
              </a:rPr>
              <a:t>	</a:t>
            </a:r>
            <a:r>
              <a:rPr lang="en" sz="1500">
                <a:solidFill>
                  <a:srgbClr val="434343"/>
                </a:solidFill>
              </a:rPr>
              <a:t>Meeting ID: 944 7012 5565</a:t>
            </a:r>
            <a:br>
              <a:rPr lang="en" sz="1500">
                <a:solidFill>
                  <a:srgbClr val="434343"/>
                </a:solidFill>
              </a:rPr>
            </a:br>
            <a:r>
              <a:rPr lang="en" sz="1500">
                <a:solidFill>
                  <a:srgbClr val="434343"/>
                </a:solidFill>
              </a:rPr>
              <a:t> 	Passcode: AbcbStudy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55"/>
          <p:cNvSpPr txBox="1"/>
          <p:nvPr>
            <p:ph type="title"/>
          </p:nvPr>
        </p:nvSpPr>
        <p:spPr>
          <a:xfrm>
            <a:off x="667950" y="2738000"/>
            <a:ext cx="7808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Zoom Poll</a:t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2600"/>
              <a:t>Assessment of Bash (Weeks 1-2)</a:t>
            </a:r>
            <a:br>
              <a:rPr b="1" lang="en" sz="2600"/>
            </a:b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1" sz="2000"/>
          </a:p>
        </p:txBody>
      </p:sp>
      <p:sp>
        <p:nvSpPr>
          <p:cNvPr id="364" name="Google Shape;364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6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56"/>
          <p:cNvSpPr txBox="1"/>
          <p:nvPr>
            <p:ph type="title"/>
          </p:nvPr>
        </p:nvSpPr>
        <p:spPr>
          <a:xfrm>
            <a:off x="547050" y="691600"/>
            <a:ext cx="7808100" cy="39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1800" u="sng"/>
              <a:t>Question 1</a:t>
            </a:r>
            <a:endParaRPr b="1" sz="1800" u="sng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1800"/>
              <a:t>I can run code in a markdown cell. </a:t>
            </a:r>
            <a:endParaRPr b="1"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1400"/>
              <a:t>True</a:t>
            </a:r>
            <a:br>
              <a:rPr lang="en" sz="1400"/>
            </a:br>
            <a:r>
              <a:rPr lang="en" sz="1400"/>
              <a:t>False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" sz="1800" u="sng"/>
              <a:t>Question 2</a:t>
            </a:r>
            <a:endParaRPr b="1" sz="18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1800"/>
              <a:t>%%bash</a:t>
            </a:r>
            <a:br>
              <a:rPr lang="en" sz="1800"/>
            </a:br>
            <a:r>
              <a:rPr lang="en" sz="1400"/>
              <a:t>Can only be used as syntax in terminal</a:t>
            </a:r>
            <a:br>
              <a:rPr lang="en" sz="1400"/>
            </a:br>
            <a:r>
              <a:rPr lang="en" sz="1400"/>
              <a:t>Can only be used as syntax in jupyter notebook</a:t>
            </a:r>
            <a:br>
              <a:rPr lang="en" sz="1400"/>
            </a:br>
            <a:r>
              <a:rPr lang="en" sz="1400"/>
              <a:t>Can be used as syntax in either </a:t>
            </a:r>
            <a:br>
              <a:rPr lang="en" sz="1400"/>
            </a:br>
            <a:r>
              <a:rPr lang="en" sz="1400"/>
              <a:t>Not sure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br>
              <a:rPr b="1" lang="en" sz="1800"/>
            </a:br>
            <a:r>
              <a:rPr b="1" lang="en" sz="1800" u="sng"/>
              <a:t>Question 3 (select all that apply)</a:t>
            </a:r>
            <a:endParaRPr b="1" sz="18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" sz="1800"/>
              <a:t>The command, awk {print$3} artists.txt</a:t>
            </a:r>
            <a:br>
              <a:rPr lang="en" sz="1800"/>
            </a:br>
            <a:r>
              <a:rPr lang="en" sz="1400"/>
              <a:t>is missing a pattern, but will still run</a:t>
            </a:r>
            <a:br>
              <a:rPr lang="en" sz="1400"/>
            </a:br>
            <a:r>
              <a:rPr lang="en" sz="1400"/>
              <a:t>needs a pattern, depending on desired output</a:t>
            </a:r>
            <a:br>
              <a:rPr lang="en" sz="1400"/>
            </a:br>
            <a:r>
              <a:rPr lang="en" sz="1400"/>
              <a:t>needs a pattern to run</a:t>
            </a:r>
            <a:br>
              <a:rPr lang="en" sz="1800"/>
            </a:br>
            <a:endParaRPr sz="1800"/>
          </a:p>
        </p:txBody>
      </p:sp>
      <p:sp>
        <p:nvSpPr>
          <p:cNvPr id="371" name="Google Shape;371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7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HW 1 -- Common Items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77" name="Google Shape;377;p57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8" name="Google Shape;378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9" name="Google Shape;379;p57"/>
          <p:cNvSpPr txBox="1"/>
          <p:nvPr/>
        </p:nvSpPr>
        <p:spPr>
          <a:xfrm>
            <a:off x="321175" y="1071750"/>
            <a:ext cx="8235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12 points total: 10 task + 1 code + 1 written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</a:rPr>
              <a:t>10 points max possible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</a:rPr>
              <a:t>Key is on </a:t>
            </a:r>
            <a:r>
              <a:rPr lang="en" sz="2000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repo</a:t>
            </a:r>
            <a:br>
              <a:rPr lang="en" sz="2000">
                <a:solidFill>
                  <a:srgbClr val="434343"/>
                </a:solidFill>
              </a:rPr>
            </a:b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Make sure to submit prior to class (8 AM PST on Tuesdays)</a:t>
            </a: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Make sure you stop running after you’ve saved (speed, demo)</a:t>
            </a: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Make sure blocks of code are in Code cells &gt; Markdown (demo)</a:t>
            </a: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If you’re unsure about what a question is asking, clarify in Slack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HW 1 -- Common Items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85" name="Google Shape;385;p5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" name="Google Shape;386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7" name="Google Shape;387;p58"/>
          <p:cNvSpPr txBox="1"/>
          <p:nvPr/>
        </p:nvSpPr>
        <p:spPr>
          <a:xfrm>
            <a:off x="321175" y="1071750"/>
            <a:ext cx="8235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12 points total: 10 task + 1 code + 1 written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</a:rPr>
              <a:t>10 points max possible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</a:rPr>
              <a:t>Key is on </a:t>
            </a:r>
            <a:r>
              <a:rPr lang="en" sz="2000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repo</a:t>
            </a:r>
            <a:br>
              <a:rPr lang="en" sz="2000">
                <a:solidFill>
                  <a:srgbClr val="434343"/>
                </a:solidFill>
              </a:rPr>
            </a:br>
            <a:endParaRPr sz="2000">
              <a:solidFill>
                <a:srgbClr val="43434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Resources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93" name="Google Shape;393;p5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4" name="Google Shape;394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5" name="Google Shape;395;p59"/>
          <p:cNvSpPr txBox="1"/>
          <p:nvPr/>
        </p:nvSpPr>
        <p:spPr>
          <a:xfrm>
            <a:off x="280650" y="1071750"/>
            <a:ext cx="858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General Bash tutorials and exercises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Huitian’s exercises</a:t>
            </a:r>
            <a:r>
              <a:rPr lang="en" sz="1200"/>
              <a:t> from Fall 2018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https://www.learnshell.org/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https://www.gnu.org/software/bash/manual/bash.pdf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http://index-of.co.uk/Programming/Bash_Guide_for_Beginners_2nd_Ed.pdf</a:t>
            </a:r>
            <a:r>
              <a:rPr lang="en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200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https://theswissbay.ch/pdf/Gentoomen%20Library/Programming/Bash/O%27Reilly%20bash%20CookBook.pdf</a:t>
            </a:r>
            <a:br>
              <a:rPr lang="en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More on Bash commands</a:t>
            </a:r>
            <a:endParaRPr sz="16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https://seankross.com/the-unix-workbench/command-line-basics.html#hello-terminal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https://mywiki.wooledge.org/BashGuide/SpecialCharacters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The </a:t>
            </a:r>
            <a:r>
              <a:rPr lang="en" sz="1200" u="sng">
                <a:solidFill>
                  <a:schemeClr val="accent5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dangers of rm command</a:t>
            </a:r>
            <a:r>
              <a:rPr lang="en" sz="1200">
                <a:solidFill>
                  <a:schemeClr val="dk1"/>
                </a:solidFill>
              </a:rPr>
              <a:t>, an others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 u="sng">
                <a:solidFill>
                  <a:schemeClr val="accent5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Renaming files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 u="sng">
                <a:solidFill>
                  <a:schemeClr val="hlink"/>
                </a:solidFill>
                <a:hlinkClick r:id="rId12"/>
              </a:rPr>
              <a:t>awk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Debugging: </a:t>
            </a:r>
            <a:r>
              <a:rPr lang="en" sz="1600" u="sng">
                <a:solidFill>
                  <a:schemeClr val="hlink"/>
                </a:solidFill>
                <a:hlinkClick r:id="rId13"/>
              </a:rPr>
              <a:t>https://regex101.com/</a:t>
            </a:r>
            <a:br>
              <a:rPr lang="en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Github: </a:t>
            </a:r>
            <a:r>
              <a:rPr lang="en" sz="1600" u="sng">
                <a:solidFill>
                  <a:schemeClr val="accent5"/>
                </a:solidFill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https://guides.github.com/activities/hello-world/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0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60"/>
          <p:cNvSpPr txBox="1"/>
          <p:nvPr>
            <p:ph type="ctrTitle"/>
          </p:nvPr>
        </p:nvSpPr>
        <p:spPr>
          <a:xfrm>
            <a:off x="311708" y="20196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HW 2</a:t>
            </a:r>
            <a:r>
              <a:rPr lang="en"/>
              <a:t>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br>
              <a:rPr lang="en"/>
            </a:br>
            <a:r>
              <a:rPr lang="en"/>
              <a:t>Key,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and troubleshooting</a:t>
            </a:r>
            <a:endParaRPr/>
          </a:p>
        </p:txBody>
      </p:sp>
      <p:sp>
        <p:nvSpPr>
          <p:cNvPr id="402" name="Google Shape;402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1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61"/>
          <p:cNvSpPr txBox="1"/>
          <p:nvPr>
            <p:ph type="title"/>
          </p:nvPr>
        </p:nvSpPr>
        <p:spPr>
          <a:xfrm>
            <a:off x="372850" y="436600"/>
            <a:ext cx="85206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434343"/>
                </a:solidFill>
              </a:rPr>
              <a:t>Code Review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br>
              <a:rPr lang="en" sz="2200">
                <a:solidFill>
                  <a:schemeClr val="dk2"/>
                </a:solidFill>
              </a:rPr>
            </a:br>
            <a:br>
              <a:rPr lang="en" sz="2200">
                <a:solidFill>
                  <a:schemeClr val="dk2"/>
                </a:solidFill>
              </a:rPr>
            </a:br>
            <a:r>
              <a:rPr lang="en" sz="2200">
                <a:solidFill>
                  <a:schemeClr val="dk2"/>
                </a:solidFill>
              </a:rPr>
              <a:t>[   ] Open HW 3, complete A3.aa tasks in groups of 3</a:t>
            </a:r>
            <a:endParaRPr sz="2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200">
                <a:solidFill>
                  <a:schemeClr val="dk2"/>
                </a:solidFill>
              </a:rPr>
              <a:t>[   ] If you were a TA, what suggestion would you recommend? </a:t>
            </a:r>
            <a:endParaRPr sz="2200">
              <a:solidFill>
                <a:schemeClr val="dk2"/>
              </a:solidFill>
            </a:endParaRPr>
          </a:p>
        </p:txBody>
      </p:sp>
      <p:sp>
        <p:nvSpPr>
          <p:cNvPr id="409" name="Google Shape;409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61"/>
          <p:cNvPicPr preferRelativeResize="0"/>
          <p:nvPr/>
        </p:nvPicPr>
        <p:blipFill rotWithShape="1">
          <a:blip r:embed="rId3">
            <a:alphaModFix/>
          </a:blip>
          <a:srcRect b="0" l="0" r="51721" t="52787"/>
          <a:stretch/>
        </p:blipFill>
        <p:spPr>
          <a:xfrm>
            <a:off x="6110203" y="625603"/>
            <a:ext cx="2485325" cy="84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2"/>
          <p:cNvSpPr txBox="1"/>
          <p:nvPr>
            <p:ph type="ctrTitle"/>
          </p:nvPr>
        </p:nvSpPr>
        <p:spPr>
          <a:xfrm>
            <a:off x="311708" y="113312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A3.ab</a:t>
            </a:r>
            <a:br>
              <a:rPr b="1" lang="en"/>
            </a:br>
            <a:r>
              <a:rPr b="1" lang="en"/>
              <a:t>Intro to R</a:t>
            </a:r>
            <a:r>
              <a:rPr lang="en"/>
              <a:t>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416" name="Google Shape;416;p62"/>
          <p:cNvSpPr txBox="1"/>
          <p:nvPr/>
        </p:nvSpPr>
        <p:spPr>
          <a:xfrm>
            <a:off x="311700" y="38264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Sabah Ul-Hasan</a:t>
            </a:r>
            <a:endParaRPr b="0" i="0" sz="24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dk2"/>
                </a:solidFill>
              </a:rPr>
              <a:t>Credit: Huitian Dao</a:t>
            </a:r>
            <a:endParaRPr sz="2400">
              <a:solidFill>
                <a:srgbClr val="595959"/>
              </a:solidFill>
            </a:endParaRPr>
          </a:p>
        </p:txBody>
      </p:sp>
      <p:sp>
        <p:nvSpPr>
          <p:cNvPr id="417" name="Google Shape;417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3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Why do we care about any of this? </a:t>
            </a:r>
            <a:r>
              <a:rPr lang="en">
                <a:solidFill>
                  <a:srgbClr val="3C78D8"/>
                </a:solidFill>
              </a:rPr>
              <a:t>+ Git </a:t>
            </a:r>
            <a:endParaRPr>
              <a:solidFill>
                <a:srgbClr val="3C78D8"/>
              </a:solidFill>
            </a:endParaRPr>
          </a:p>
        </p:txBody>
      </p:sp>
      <p:cxnSp>
        <p:nvCxnSpPr>
          <p:cNvPr id="423" name="Google Shape;423;p63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4" name="Google Shape;424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5" name="Google Shape;425;p63"/>
          <p:cNvSpPr txBox="1"/>
          <p:nvPr/>
        </p:nvSpPr>
        <p:spPr>
          <a:xfrm>
            <a:off x="0" y="4495075"/>
            <a:ext cx="7504200" cy="7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https://hbctraining.github.io/Intro-to-rnaseq-hpc-O2/lessons/07_automating_workflow.html</a:t>
            </a:r>
            <a:endParaRPr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https://pubmed.ncbi.nlm.nih.gov/29624415/</a:t>
            </a:r>
            <a:r>
              <a:rPr lang="en">
                <a:solidFill>
                  <a:srgbClr val="F1C232"/>
                </a:solidFill>
              </a:rPr>
              <a:t> 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426" name="Google Shape;426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875" y="906350"/>
            <a:ext cx="2927274" cy="3620349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63"/>
          <p:cNvSpPr txBox="1"/>
          <p:nvPr>
            <p:ph idx="4294967295" type="title"/>
          </p:nvPr>
        </p:nvSpPr>
        <p:spPr>
          <a:xfrm>
            <a:off x="4745575" y="4011950"/>
            <a:ext cx="292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</a:t>
            </a:r>
            <a:endParaRPr/>
          </a:p>
        </p:txBody>
      </p:sp>
      <p:cxnSp>
        <p:nvCxnSpPr>
          <p:cNvPr id="428" name="Google Shape;428;p63"/>
          <p:cNvCxnSpPr/>
          <p:nvPr/>
        </p:nvCxnSpPr>
        <p:spPr>
          <a:xfrm>
            <a:off x="3214138" y="4331000"/>
            <a:ext cx="1353600" cy="33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29" name="Google Shape;429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5625" y="845175"/>
            <a:ext cx="3059124" cy="261171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63"/>
          <p:cNvSpPr txBox="1"/>
          <p:nvPr/>
        </p:nvSpPr>
        <p:spPr>
          <a:xfrm>
            <a:off x="5769775" y="3456875"/>
            <a:ext cx="32883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rgbClr val="F1C232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https://git-scm.com/book/en/v2/Getting-Started-About-Version-Control</a:t>
            </a:r>
            <a:r>
              <a:rPr lang="en" sz="600">
                <a:solidFill>
                  <a:srgbClr val="F1C232"/>
                </a:solidFill>
              </a:rPr>
              <a:t> </a:t>
            </a:r>
            <a:endParaRPr sz="600">
              <a:solidFill>
                <a:srgbClr val="F1C232"/>
              </a:solidFill>
            </a:endParaRPr>
          </a:p>
        </p:txBody>
      </p:sp>
      <p:sp>
        <p:nvSpPr>
          <p:cNvPr id="431" name="Google Shape;431;p63"/>
          <p:cNvSpPr txBox="1"/>
          <p:nvPr/>
        </p:nvSpPr>
        <p:spPr>
          <a:xfrm>
            <a:off x="5855625" y="37069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 u="sng">
                <a:solidFill>
                  <a:srgbClr val="3C78D8"/>
                </a:solidFill>
              </a:rPr>
              <a:t>Git</a:t>
            </a:r>
            <a:r>
              <a:rPr lang="en" sz="2800">
                <a:solidFill>
                  <a:srgbClr val="3C78D8"/>
                </a:solidFill>
              </a:rPr>
              <a:t>hub </a:t>
            </a:r>
            <a:endParaRPr/>
          </a:p>
        </p:txBody>
      </p:sp>
      <p:sp>
        <p:nvSpPr>
          <p:cNvPr id="432" name="Google Shape;432;p63"/>
          <p:cNvSpPr txBox="1"/>
          <p:nvPr>
            <p:ph idx="4294967295" type="title"/>
          </p:nvPr>
        </p:nvSpPr>
        <p:spPr>
          <a:xfrm>
            <a:off x="3623875" y="716200"/>
            <a:ext cx="212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0"/>
              <a:t>}</a:t>
            </a:r>
            <a:endParaRPr sz="20000"/>
          </a:p>
        </p:txBody>
      </p:sp>
      <p:sp>
        <p:nvSpPr>
          <p:cNvPr id="433" name="Google Shape;433;p63"/>
          <p:cNvSpPr txBox="1"/>
          <p:nvPr>
            <p:ph idx="4294967295" type="title"/>
          </p:nvPr>
        </p:nvSpPr>
        <p:spPr>
          <a:xfrm>
            <a:off x="4662175" y="2285400"/>
            <a:ext cx="292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Bash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8"/>
          <p:cNvPicPr preferRelativeResize="0"/>
          <p:nvPr/>
        </p:nvPicPr>
        <p:blipFill rotWithShape="1">
          <a:blip r:embed="rId3">
            <a:alphaModFix/>
          </a:blip>
          <a:srcRect b="43421" l="17880" r="13244" t="1044"/>
          <a:stretch/>
        </p:blipFill>
        <p:spPr>
          <a:xfrm>
            <a:off x="3930599" y="834300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4" name="Google Shape;124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88050" y="834300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5" name="Google Shape;125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52400" y="3031175"/>
            <a:ext cx="1478700" cy="1530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6" name="Google Shape;126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80450" y="3002075"/>
            <a:ext cx="1478700" cy="1588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7" name="Google Shape;127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45500" y="834300"/>
            <a:ext cx="15486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28" name="Google Shape;128;p2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3C78D8"/>
                </a:solidFill>
              </a:rPr>
              <a:t>Reach out -- </a:t>
            </a:r>
            <a:r>
              <a:rPr b="1" lang="en">
                <a:solidFill>
                  <a:srgbClr val="3C78D8"/>
                </a:solidFill>
              </a:rPr>
              <a:t>We’re here for you!</a:t>
            </a:r>
            <a:endParaRPr b="1">
              <a:solidFill>
                <a:srgbClr val="3C78D8"/>
              </a:solidFill>
            </a:endParaRPr>
          </a:p>
        </p:txBody>
      </p:sp>
      <p:cxnSp>
        <p:nvCxnSpPr>
          <p:cNvPr id="129" name="Google Shape;129;p2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28"/>
          <p:cNvSpPr txBox="1"/>
          <p:nvPr/>
        </p:nvSpPr>
        <p:spPr>
          <a:xfrm>
            <a:off x="5539100" y="2441700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Karthik 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Gangavarapu</a:t>
            </a:r>
            <a:endParaRPr b="1"/>
          </a:p>
        </p:txBody>
      </p:sp>
      <p:sp>
        <p:nvSpPr>
          <p:cNvPr id="131" name="Google Shape;131;p28"/>
          <p:cNvSpPr txBox="1"/>
          <p:nvPr/>
        </p:nvSpPr>
        <p:spPr>
          <a:xfrm>
            <a:off x="7337025" y="2441700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Shang-Fu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Chen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2" name="Google Shape;132;p28"/>
          <p:cNvSpPr txBox="1"/>
          <p:nvPr/>
        </p:nvSpPr>
        <p:spPr>
          <a:xfrm>
            <a:off x="3781650" y="2441700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Huitian 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Dao</a:t>
            </a:r>
            <a:endParaRPr b="1"/>
          </a:p>
        </p:txBody>
      </p:sp>
      <p:sp>
        <p:nvSpPr>
          <p:cNvPr id="133" name="Google Shape;133;p28"/>
          <p:cNvSpPr txBox="1"/>
          <p:nvPr/>
        </p:nvSpPr>
        <p:spPr>
          <a:xfrm>
            <a:off x="7267150" y="4540325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Sabah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Ul-Hasan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4" name="Google Shape;134;p28"/>
          <p:cNvSpPr txBox="1"/>
          <p:nvPr/>
        </p:nvSpPr>
        <p:spPr>
          <a:xfrm>
            <a:off x="5539100" y="4540325"/>
            <a:ext cx="19053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Andrew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Su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5" name="Google Shape;135;p28"/>
          <p:cNvSpPr txBox="1"/>
          <p:nvPr>
            <p:ph idx="4294967295" type="body"/>
          </p:nvPr>
        </p:nvSpPr>
        <p:spPr>
          <a:xfrm>
            <a:off x="218350" y="794800"/>
            <a:ext cx="6043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Expertise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Mentorship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Professionalism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Communicative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We’re humans, too (as are you!)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We’ll be decompressing during non-business hours</a:t>
            </a:r>
            <a:br>
              <a:rPr lang="en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>
                <a:solidFill>
                  <a:srgbClr val="434343"/>
                </a:solidFill>
              </a:rPr>
              <a:t>Support of you being your healthiest self 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36" name="Google Shape;13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30600" y="834300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38" name="Google Shape;138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88038" y="834288"/>
            <a:ext cx="16074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39" name="Google Shape;139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445500" y="834300"/>
            <a:ext cx="1548600" cy="1607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4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Brief Histo-R-y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39" name="Google Shape;439;p64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0" name="Google Shape;440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1" name="Google Shape;441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7700" y="240775"/>
            <a:ext cx="3659227" cy="283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5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Brief Histo-R-y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47" name="Google Shape;447;p65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8" name="Google Shape;448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9" name="Google Shape;44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7700" y="240775"/>
            <a:ext cx="3659227" cy="2835901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65"/>
          <p:cNvSpPr txBox="1"/>
          <p:nvPr/>
        </p:nvSpPr>
        <p:spPr>
          <a:xfrm>
            <a:off x="280650" y="1071750"/>
            <a:ext cx="858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Started as ‘S’ in 1976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In 2000, beta version released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Primarily for statistical computing</a:t>
            </a: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endParaRPr sz="1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6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A Brief Histo-R-y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56" name="Google Shape;456;p66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7" name="Google Shape;457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8" name="Google Shape;45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7700" y="240775"/>
            <a:ext cx="3659227" cy="2835901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66"/>
          <p:cNvSpPr txBox="1"/>
          <p:nvPr/>
        </p:nvSpPr>
        <p:spPr>
          <a:xfrm>
            <a:off x="280650" y="1071750"/>
            <a:ext cx="858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Started as ‘S’ in 1976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In 2000, beta version released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Primarily for statistical computing</a:t>
            </a: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br>
              <a:rPr lang="en" sz="1800">
                <a:solidFill>
                  <a:srgbClr val="434343"/>
                </a:solidFill>
              </a:rPr>
            </a:br>
            <a:r>
              <a:rPr lang="en" sz="1800">
                <a:solidFill>
                  <a:srgbClr val="434343"/>
                </a:solidFill>
              </a:rPr>
              <a:t>Updates since this class was last offered (Fall 2018) 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  <p:pic>
        <p:nvPicPr>
          <p:cNvPr id="460" name="Google Shape;460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400" y="3464926"/>
            <a:ext cx="8150302" cy="1139625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66"/>
          <p:cNvSpPr txBox="1"/>
          <p:nvPr/>
        </p:nvSpPr>
        <p:spPr>
          <a:xfrm>
            <a:off x="110825" y="4663225"/>
            <a:ext cx="6124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https://en.wikipedia.org/wiki/R_(programming_language)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7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Why R?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67" name="Google Shape;467;p67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8" name="Google Shape;468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9" name="Google Shape;469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90500"/>
            <a:ext cx="8839203" cy="21436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Why R?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75" name="Google Shape;475;p6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" name="Google Shape;476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7" name="Google Shape;477;p68"/>
          <p:cNvSpPr txBox="1"/>
          <p:nvPr/>
        </p:nvSpPr>
        <p:spPr>
          <a:xfrm>
            <a:off x="110825" y="4576775"/>
            <a:ext cx="8398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https://www.newgenapps.com/blog/6-reasons-why-choose-r-programming-for-data-science-projects/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478" name="Google Shape;478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90500"/>
            <a:ext cx="8839203" cy="2143666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68"/>
          <p:cNvSpPr txBox="1"/>
          <p:nvPr/>
        </p:nvSpPr>
        <p:spPr>
          <a:xfrm>
            <a:off x="280650" y="3265175"/>
            <a:ext cx="858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Becoming faster in usage (RE disadvantage)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Great for visualizing data (ie ggplot2 package) and statistics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Frequently used in academic research: Reproducibility and troubleshooting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Use what makes sense for your lab and research: Maybe R, maybe another</a:t>
            </a:r>
            <a:endParaRPr sz="1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Basics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85" name="Google Shape;485;p6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6" name="Google Shape;486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7" name="Google Shape;487;p69"/>
          <p:cNvSpPr txBox="1"/>
          <p:nvPr/>
        </p:nvSpPr>
        <p:spPr>
          <a:xfrm>
            <a:off x="267550" y="984150"/>
            <a:ext cx="6888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Helpful tutorials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https://www.tutorialspoint.com/r/index.htm</a:t>
            </a:r>
            <a:r>
              <a:rPr lang="en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http://swcarpentry.github.io/r-novice-gapminder/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70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Basics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493" name="Google Shape;493;p70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4" name="Google Shape;494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5" name="Google Shape;495;p70"/>
          <p:cNvSpPr txBox="1"/>
          <p:nvPr/>
        </p:nvSpPr>
        <p:spPr>
          <a:xfrm>
            <a:off x="267550" y="984150"/>
            <a:ext cx="6888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Helpful tutorials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https://www.tutorialspoint.com/r/index.htm</a:t>
            </a:r>
            <a:r>
              <a:rPr lang="en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http://swcarpentry.github.io/r-novice-gapminder/</a:t>
            </a:r>
            <a:r>
              <a:rPr lang="en"/>
              <a:t>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2+3? (demo)</a:t>
            </a:r>
            <a:br>
              <a:rPr lang="e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71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Basics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01" name="Google Shape;501;p71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2" name="Google Shape;502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3" name="Google Shape;503;p71"/>
          <p:cNvSpPr txBox="1"/>
          <p:nvPr/>
        </p:nvSpPr>
        <p:spPr>
          <a:xfrm>
            <a:off x="267550" y="984150"/>
            <a:ext cx="6888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Helpful tutorials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https://www.tutorialspoint.com/r/index.htm</a:t>
            </a:r>
            <a:r>
              <a:rPr lang="en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http://swcarpentry.github.io/r-novice-gapminder/</a:t>
            </a:r>
            <a:r>
              <a:rPr lang="en"/>
              <a:t>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2+3? (demo)</a:t>
            </a:r>
            <a:br>
              <a:rPr lang="e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pwd?</a:t>
            </a:r>
            <a:endParaRPr sz="1800">
              <a:solidFill>
                <a:schemeClr val="dk1"/>
              </a:solidFill>
            </a:endParaRPr>
          </a:p>
        </p:txBody>
      </p:sp>
      <p:graphicFrame>
        <p:nvGraphicFramePr>
          <p:cNvPr id="504" name="Google Shape;504;p71"/>
          <p:cNvGraphicFramePr/>
          <p:nvPr/>
        </p:nvGraphicFramePr>
        <p:xfrm>
          <a:off x="1566425" y="2450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3345400"/>
                <a:gridCol w="3375650"/>
              </a:tblGrid>
              <a:tr h="506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Working directory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getwd()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45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Set working directory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setwd()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5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List files in directory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list.files()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45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Version check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R.Version()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50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Get help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help()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2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Syntax (demo with 2+3 cnt’d)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10" name="Google Shape;510;p72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1" name="Google Shape;511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12" name="Google Shape;512;p72"/>
          <p:cNvGraphicFramePr/>
          <p:nvPr/>
        </p:nvGraphicFramePr>
        <p:xfrm>
          <a:off x="295725" y="96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3181350"/>
                <a:gridCol w="3171825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Value assignment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&lt;-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Print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print()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Comments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# comments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73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Syntax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18" name="Google Shape;518;p73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9" name="Google Shape;519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20" name="Google Shape;520;p73"/>
          <p:cNvGraphicFramePr/>
          <p:nvPr/>
        </p:nvGraphicFramePr>
        <p:xfrm>
          <a:off x="486675" y="106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3109725"/>
                <a:gridCol w="3109725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D</a:t>
                      </a:r>
                      <a:r>
                        <a:rPr b="1" lang="en" sz="1800"/>
                        <a:t>ata </a:t>
                      </a:r>
                      <a:endParaRPr b="1"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Example</a:t>
                      </a:r>
                      <a:endParaRPr b="1"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Character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“a”.   “qwe”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Numeric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2.   3.14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Integer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2L </a:t>
                      </a:r>
                      <a:r>
                        <a:rPr lang="en" sz="1800"/>
                        <a:t>(L indicates integer)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Logical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TRUE	FALSE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Complex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1+4i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45" name="Google Shape;145;p2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74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Data Types (like a .csv, but.. different)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26" name="Google Shape;526;p74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28" name="Google Shape;528;p74"/>
          <p:cNvGraphicFramePr/>
          <p:nvPr/>
        </p:nvGraphicFramePr>
        <p:xfrm>
          <a:off x="274713" y="87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1468250"/>
                <a:gridCol w="71263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An ordered collection of objects. A list allows you to gather a variety of objects.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sequence of data elements of same basic type.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Matrices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Elements of the same type arranges in two-dimensional rectangular layout.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Arrays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 but can store more than 2 dimensions.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frames 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matrices, but different columns can have different modes (csv-like)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Factors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nominal variable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5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Data Types (like a .csv, but.. different)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34" name="Google Shape;534;p75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5" name="Google Shape;535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36" name="Google Shape;536;p75"/>
          <p:cNvGraphicFramePr/>
          <p:nvPr/>
        </p:nvGraphicFramePr>
        <p:xfrm>
          <a:off x="274713" y="87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1468250"/>
                <a:gridCol w="71263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An ordered collection of objects. A list allows you to gather a variety of objects.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sequence of data elements of same basic type.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Matrices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Elements of the same type arranges in two-dimensional rectangular layout.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Arrays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 but can store more than 2 dimensions.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frames 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matrices, but different columns can have different modes (csv-like)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Factors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nominal variable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37" name="Google Shape;537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50" y="3318388"/>
            <a:ext cx="1467616" cy="17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76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Data Types (like a .csv, but.. different)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43" name="Google Shape;543;p76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4" name="Google Shape;544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45" name="Google Shape;545;p76"/>
          <p:cNvGraphicFramePr/>
          <p:nvPr/>
        </p:nvGraphicFramePr>
        <p:xfrm>
          <a:off x="274713" y="87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1468250"/>
                <a:gridCol w="71263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An ordered collection of objects. A list allows you to gather a variety of objects.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sequence of data elements of same basic type.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Matrices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Elements of the same type arranges in two-dimensional rectangular layout.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Arrays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 but can store more than 2 dimensions.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frames 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matrices, but different columns can have different modes (csv-like)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Factors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nominal variable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46" name="Google Shape;546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50" y="3318388"/>
            <a:ext cx="1467616" cy="17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4650" y="3318400"/>
            <a:ext cx="3088549" cy="167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7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Data Types (like a .csv, but.. different)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53" name="Google Shape;553;p77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4" name="Google Shape;554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55" name="Google Shape;555;p77"/>
          <p:cNvGraphicFramePr/>
          <p:nvPr/>
        </p:nvGraphicFramePr>
        <p:xfrm>
          <a:off x="274713" y="87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1468250"/>
                <a:gridCol w="71263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An ordered collection of objects. A list allows you to gather a variety of objects.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sequence of data elements of same basic type.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Matrices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Elements of the same type arranges in two-dimensional rectangular layout.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Arrays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 but can store more than 2 dimensions.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frames 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matrices, but different columns can have different modes (csv-like)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Factors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nominal variable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56" name="Google Shape;556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50" y="3318388"/>
            <a:ext cx="1467616" cy="17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4650" y="3318400"/>
            <a:ext cx="3088549" cy="167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7563" y="3130100"/>
            <a:ext cx="1577150" cy="182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78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R Data Types (like a .csv, but.. different)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64" name="Google Shape;564;p78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5" name="Google Shape;565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66" name="Google Shape;566;p78"/>
          <p:cNvGraphicFramePr/>
          <p:nvPr/>
        </p:nvGraphicFramePr>
        <p:xfrm>
          <a:off x="274713" y="87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1468250"/>
                <a:gridCol w="71263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An ordered collection of objects. A list allows you to gather a variety of objects.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sequence of data elements of same basic type.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Matrices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Elements of the same type arranges in two-dimensional rectangular layout.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Arrays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 but can store more than 2 dimensions.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frames 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Like matrices, but different columns can have different modes (csv-like)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Factors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 nominal variable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567" name="Google Shape;56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50" y="3318388"/>
            <a:ext cx="1467616" cy="17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4650" y="3318400"/>
            <a:ext cx="3088549" cy="167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7563" y="3130100"/>
            <a:ext cx="1577150" cy="182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7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70840" y="3368975"/>
            <a:ext cx="1840085" cy="12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79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Why Jupyter &gt; RStudio?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76" name="Google Shape;576;p79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7" name="Google Shape;577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8" name="Google Shape;578;p79"/>
          <p:cNvPicPr preferRelativeResize="0"/>
          <p:nvPr/>
        </p:nvPicPr>
        <p:blipFill rotWithShape="1">
          <a:blip r:embed="rId3">
            <a:alphaModFix/>
          </a:blip>
          <a:srcRect b="0" l="29663" r="28667" t="0"/>
          <a:stretch/>
        </p:blipFill>
        <p:spPr>
          <a:xfrm>
            <a:off x="4870025" y="-107987"/>
            <a:ext cx="2186900" cy="21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6600" y="86800"/>
            <a:ext cx="1807225" cy="180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80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Why Jupyter &gt; RStudio?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85" name="Google Shape;585;p80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7" name="Google Shape;587;p80"/>
          <p:cNvPicPr preferRelativeResize="0"/>
          <p:nvPr/>
        </p:nvPicPr>
        <p:blipFill rotWithShape="1">
          <a:blip r:embed="rId3">
            <a:alphaModFix/>
          </a:blip>
          <a:srcRect b="0" l="29663" r="28667" t="0"/>
          <a:stretch/>
        </p:blipFill>
        <p:spPr>
          <a:xfrm>
            <a:off x="4870025" y="-107987"/>
            <a:ext cx="2186900" cy="21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Google Shape;588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6600" y="86800"/>
            <a:ext cx="1807225" cy="1807225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80"/>
          <p:cNvSpPr txBox="1"/>
          <p:nvPr/>
        </p:nvSpPr>
        <p:spPr>
          <a:xfrm>
            <a:off x="267550" y="984150"/>
            <a:ext cx="6888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Better note-keeping (for learning)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See everything in one place</a:t>
            </a:r>
            <a:br>
              <a:rPr lang="en" sz="1800"/>
            </a:br>
            <a:r>
              <a:rPr lang="en" sz="1800"/>
              <a:t>(bash and R exercises)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81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Why Jupyter &gt; RStudio?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595" name="Google Shape;595;p81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6" name="Google Shape;596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7" name="Google Shape;597;p81"/>
          <p:cNvPicPr preferRelativeResize="0"/>
          <p:nvPr/>
        </p:nvPicPr>
        <p:blipFill rotWithShape="1">
          <a:blip r:embed="rId3">
            <a:alphaModFix/>
          </a:blip>
          <a:srcRect b="0" l="29663" r="28667" t="0"/>
          <a:stretch/>
        </p:blipFill>
        <p:spPr>
          <a:xfrm>
            <a:off x="4870025" y="-107987"/>
            <a:ext cx="2186900" cy="21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6600" y="86800"/>
            <a:ext cx="1807225" cy="1807225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81"/>
          <p:cNvSpPr txBox="1"/>
          <p:nvPr/>
        </p:nvSpPr>
        <p:spPr>
          <a:xfrm>
            <a:off x="267550" y="984150"/>
            <a:ext cx="6888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Better note-keeping (for learning)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See everything in one place</a:t>
            </a:r>
            <a:br>
              <a:rPr lang="en" sz="1800"/>
            </a:br>
            <a:r>
              <a:rPr lang="en" sz="1800"/>
              <a:t>(bash and R exercises)</a:t>
            </a:r>
            <a:br>
              <a:rPr lang="en" sz="1800"/>
            </a:b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 less new software to learn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Prof. Jill Waalen’s Biostats course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82"/>
          <p:cNvSpPr/>
          <p:nvPr/>
        </p:nvSpPr>
        <p:spPr>
          <a:xfrm>
            <a:off x="311700" y="347100"/>
            <a:ext cx="8520600" cy="4449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82"/>
          <p:cNvSpPr txBox="1"/>
          <p:nvPr>
            <p:ph type="title"/>
          </p:nvPr>
        </p:nvSpPr>
        <p:spPr>
          <a:xfrm>
            <a:off x="461100" y="471525"/>
            <a:ext cx="85206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solidFill>
                  <a:srgbClr val="434343"/>
                </a:solidFill>
              </a:rPr>
              <a:t>Individually,</a:t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br>
              <a:rPr lang="en" sz="2200">
                <a:solidFill>
                  <a:schemeClr val="dk2"/>
                </a:solidFill>
              </a:rPr>
            </a:br>
            <a:r>
              <a:rPr lang="en" sz="2200">
                <a:solidFill>
                  <a:schemeClr val="dk2"/>
                </a:solidFill>
              </a:rPr>
              <a:t>[   ] Complete A3.bb Q3-4, start Q5</a:t>
            </a:r>
            <a:endParaRPr sz="2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200">
              <a:solidFill>
                <a:schemeClr val="dk2"/>
              </a:solidFill>
            </a:endParaRPr>
          </a:p>
        </p:txBody>
      </p:sp>
      <p:sp>
        <p:nvSpPr>
          <p:cNvPr id="606" name="Google Shape;606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7" name="Google Shape;607;p82"/>
          <p:cNvPicPr preferRelativeResize="0"/>
          <p:nvPr/>
        </p:nvPicPr>
        <p:blipFill rotWithShape="1">
          <a:blip r:embed="rId3">
            <a:alphaModFix/>
          </a:blip>
          <a:srcRect b="0" l="0" r="51721" t="52787"/>
          <a:stretch/>
        </p:blipFill>
        <p:spPr>
          <a:xfrm>
            <a:off x="6110203" y="625603"/>
            <a:ext cx="2485325" cy="848400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82"/>
          <p:cNvSpPr txBox="1"/>
          <p:nvPr/>
        </p:nvSpPr>
        <p:spPr>
          <a:xfrm>
            <a:off x="461100" y="4290125"/>
            <a:ext cx="4872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https://rstudio-education.github.io/hopr/r-objects.html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83"/>
          <p:cNvSpPr txBox="1"/>
          <p:nvPr>
            <p:ph idx="4294967295" type="title"/>
          </p:nvPr>
        </p:nvSpPr>
        <p:spPr>
          <a:xfrm>
            <a:off x="61875" y="67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Basic (Base R) Functions for Objects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14" name="Google Shape;614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15" name="Google Shape;615;p83"/>
          <p:cNvGraphicFramePr/>
          <p:nvPr/>
        </p:nvGraphicFramePr>
        <p:xfrm>
          <a:off x="419925" y="763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3000375"/>
                <a:gridCol w="5400675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Type of object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class()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Storage mode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mode()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Names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names()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Structure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str()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Number of elements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length()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Current objects listing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ls()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Remove objects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rm()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52" name="Google Shape;152;p30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Google Shape;154;p30"/>
          <p:cNvSpPr txBox="1"/>
          <p:nvPr/>
        </p:nvSpPr>
        <p:spPr>
          <a:xfrm>
            <a:off x="321175" y="1071750"/>
            <a:ext cx="676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Code Review (homework)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Groups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Think-Pair-Share</a:t>
            </a:r>
            <a:endParaRPr b="1" sz="2000">
              <a:solidFill>
                <a:srgbClr val="3C78D8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</a:rPr>
              <a:t>Individual</a:t>
            </a: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84"/>
          <p:cNvSpPr txBox="1"/>
          <p:nvPr>
            <p:ph idx="4294967295" type="title"/>
          </p:nvPr>
        </p:nvSpPr>
        <p:spPr>
          <a:xfrm>
            <a:off x="61875" y="67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Basic Data Operations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21" name="Google Shape;621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22" name="Google Shape;622;p84"/>
          <p:cNvGraphicFramePr/>
          <p:nvPr/>
        </p:nvGraphicFramePr>
        <p:xfrm>
          <a:off x="362600" y="773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1057275"/>
                <a:gridCol w="2638425"/>
              </a:tblGrid>
              <a:tr h="3714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Arithmetic operators</a:t>
                      </a:r>
                      <a:endParaRPr b="1" sz="18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 hMerge="1"/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+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addition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-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subtraction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*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multiplication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/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division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** or ^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exponentiation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%%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modulus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%/%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integer division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623" name="Google Shape;623;p84"/>
          <p:cNvGraphicFramePr/>
          <p:nvPr/>
        </p:nvGraphicFramePr>
        <p:xfrm>
          <a:off x="4366100" y="773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1304925"/>
                <a:gridCol w="3219450"/>
              </a:tblGrid>
              <a:tr h="3714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Logical operator</a:t>
                      </a:r>
                      <a:endParaRPr b="1" sz="18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 hMerge="1"/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&gt; 	&gt;=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Greater    	Greater or equal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&lt; 	&lt;=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Less    	Less or equal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==	!=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Equal to    	Not equal to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!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NOT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|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OR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&amp;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AND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472C4"/>
                          </a:solidFill>
                        </a:rPr>
                        <a:t>isTrue()</a:t>
                      </a:r>
                      <a:endParaRPr b="1" sz="18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If … is true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85"/>
          <p:cNvSpPr txBox="1"/>
          <p:nvPr>
            <p:ph idx="4294967295" type="title"/>
          </p:nvPr>
        </p:nvSpPr>
        <p:spPr>
          <a:xfrm>
            <a:off x="61875" y="67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Mathematical Functions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29" name="Google Shape;629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30" name="Google Shape;630;p85"/>
          <p:cNvGraphicFramePr/>
          <p:nvPr/>
        </p:nvGraphicFramePr>
        <p:xfrm>
          <a:off x="190625" y="64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2085975"/>
                <a:gridCol w="4905375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abs()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Absolute value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sqrt()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Square root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ceiling()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Ceiling(3.457) is 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floor()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Floor(3.457) is 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trunc()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Trunc(5.99) is 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round()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Round(3.457, digits=2) is 3.48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signif()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Signif(3.475, digits=2) is 3.5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sin()   cos()  tan()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Trigonometric functions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log()  log10()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Natural logarithm or commom logarithm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472C4"/>
                          </a:solidFill>
                        </a:rPr>
                        <a:t>exp()</a:t>
                      </a:r>
                      <a:endParaRPr b="1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e^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86"/>
          <p:cNvSpPr txBox="1"/>
          <p:nvPr>
            <p:ph idx="4294967295" type="title"/>
          </p:nvPr>
        </p:nvSpPr>
        <p:spPr>
          <a:xfrm>
            <a:off x="61875" y="67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Converting Data Types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36" name="Google Shape;636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37" name="Google Shape;637;p86"/>
          <p:cNvGraphicFramePr/>
          <p:nvPr/>
        </p:nvGraphicFramePr>
        <p:xfrm>
          <a:off x="439075" y="849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1391150"/>
                <a:gridCol w="1412325"/>
                <a:gridCol w="3975700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From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To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Function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One longer 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c(x, y)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Matrix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cbind(x, y)   rbind(x, y)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Data.frame(x, y)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Matrix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as.vector()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Matrix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as.data.frame(mymatrix)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 frame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matrix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as.matrix()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Vector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unlist()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Numeric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as.numeric()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*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Character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4472C4"/>
                          </a:solidFill>
                        </a:rPr>
                        <a:t>as.character()</a:t>
                      </a:r>
                      <a:endParaRPr b="1" sz="1200"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87"/>
          <p:cNvSpPr txBox="1"/>
          <p:nvPr>
            <p:ph idx="4294967295" type="title"/>
          </p:nvPr>
        </p:nvSpPr>
        <p:spPr>
          <a:xfrm>
            <a:off x="61875" y="67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Popular R Packages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43" name="Google Shape;643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44" name="Google Shape;644;p87"/>
          <p:cNvGraphicFramePr/>
          <p:nvPr/>
        </p:nvGraphicFramePr>
        <p:xfrm>
          <a:off x="286200" y="72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{AC96D1BC-3ED3-4E0C-B86F-7045DAD9633B}</a:tableStyleId>
              </a:tblPr>
              <a:tblGrid>
                <a:gridCol w="5095875"/>
                <a:gridCol w="32004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highlight>
                            <a:srgbClr val="F9CB9C"/>
                          </a:highlight>
                        </a:rPr>
                        <a:t>Purpose</a:t>
                      </a:r>
                      <a:endParaRPr b="1" sz="1000">
                        <a:highlight>
                          <a:srgbClr val="F9CB9C"/>
                        </a:highlight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highlight>
                            <a:srgbClr val="F9CB9C"/>
                          </a:highlight>
                        </a:rPr>
                        <a:t>Package</a:t>
                      </a:r>
                      <a:endParaRPr b="1" sz="1000">
                        <a:highlight>
                          <a:srgbClr val="F9CB9C"/>
                        </a:highlight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Learning R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DataScienceR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Bioinformatics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Bioconductor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Graphic display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ggplot2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Graphic annotation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ggrepel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Phylogenetic tree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ggtree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3D visualization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rgl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Heatmap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pheatmap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Data manipulation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dplyr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Single-cell / other large gene expression datasets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clusterExperiment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Pathway analysis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clusterprofiler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76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Differential analysis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DEseq2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60" name="Google Shape;160;p31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31"/>
          <p:cNvSpPr txBox="1"/>
          <p:nvPr/>
        </p:nvSpPr>
        <p:spPr>
          <a:xfrm>
            <a:off x="321175" y="1071750"/>
            <a:ext cx="8109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Code Review (homework)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Identify a common problem you all encountered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  <p:sp>
        <p:nvSpPr>
          <p:cNvPr id="163" name="Google Shape;163;p31"/>
          <p:cNvSpPr txBox="1"/>
          <p:nvPr/>
        </p:nvSpPr>
        <p:spPr>
          <a:xfrm>
            <a:off x="162975" y="4663225"/>
            <a:ext cx="4908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https://www.youtube.com/watch?v=a9_0UUUNt-Y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69" name="Google Shape;169;p32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32"/>
          <p:cNvSpPr txBox="1"/>
          <p:nvPr/>
        </p:nvSpPr>
        <p:spPr>
          <a:xfrm>
            <a:off x="321175" y="1071750"/>
            <a:ext cx="8109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Code Review (homework)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Identify a common problem you all encountered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One person volunteers to </a:t>
            </a:r>
            <a:r>
              <a:rPr lang="en" sz="2000">
                <a:solidFill>
                  <a:srgbClr val="434343"/>
                </a:solidFill>
                <a:highlight>
                  <a:srgbClr val="FFE599"/>
                </a:highlight>
              </a:rPr>
              <a:t>walk-through their code</a:t>
            </a:r>
            <a:endParaRPr sz="2000">
              <a:solidFill>
                <a:srgbClr val="434343"/>
              </a:solidFill>
              <a:highlight>
                <a:srgbClr val="FFE599"/>
              </a:highlight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Utilize screen-share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Talk through each step, line-by-line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b="1" lang="en" sz="2000">
                <a:solidFill>
                  <a:srgbClr val="434343"/>
                </a:solidFill>
                <a:highlight>
                  <a:srgbClr val="B6D7A8"/>
                </a:highlight>
              </a:rPr>
              <a:t>The less judgement, the more learning</a:t>
            </a: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  <p:sp>
        <p:nvSpPr>
          <p:cNvPr id="172" name="Google Shape;172;p32"/>
          <p:cNvSpPr txBox="1"/>
          <p:nvPr/>
        </p:nvSpPr>
        <p:spPr>
          <a:xfrm>
            <a:off x="162975" y="4663225"/>
            <a:ext cx="4908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https://www.youtube.com/watch?v=a9_0UUUNt-Y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/>
          <p:nvPr>
            <p:ph idx="4294967295" type="title"/>
          </p:nvPr>
        </p:nvSpPr>
        <p:spPr>
          <a:xfrm>
            <a:off x="110825" y="86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000000"/>
                </a:solidFill>
              </a:rPr>
              <a:t>How to create a better self-learning infrastructure? 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78" name="Google Shape;178;p33"/>
          <p:cNvCxnSpPr/>
          <p:nvPr/>
        </p:nvCxnSpPr>
        <p:spPr>
          <a:xfrm flipH="1" rot="10800000">
            <a:off x="218350" y="716200"/>
            <a:ext cx="4689900" cy="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" name="Google Shape;17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33"/>
          <p:cNvSpPr txBox="1"/>
          <p:nvPr/>
        </p:nvSpPr>
        <p:spPr>
          <a:xfrm>
            <a:off x="321175" y="1071750"/>
            <a:ext cx="8109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I’m in a breakout room… now what?</a:t>
            </a:r>
            <a:endParaRPr sz="2000">
              <a:solidFill>
                <a:srgbClr val="434343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000"/>
              <a:buChar char="○"/>
            </a:pPr>
            <a:r>
              <a:rPr b="1" lang="en" sz="2000">
                <a:solidFill>
                  <a:srgbClr val="3C78D8"/>
                </a:solidFill>
                <a:highlight>
                  <a:srgbClr val="FFE599"/>
                </a:highlight>
              </a:rPr>
              <a:t>Code Review (homework)</a:t>
            </a:r>
            <a:endParaRPr b="1" sz="2000">
              <a:solidFill>
                <a:srgbClr val="3C78D8"/>
              </a:solidFill>
              <a:highlight>
                <a:srgbClr val="FFE599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Identify a common problem you all encountered</a:t>
            </a:r>
            <a:endParaRPr sz="2000">
              <a:solidFill>
                <a:srgbClr val="434343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One person volunteers to walk-through their code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Utilize screen-share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Talk through each step, line-by-line</a:t>
            </a:r>
            <a:endParaRPr sz="2000">
              <a:solidFill>
                <a:srgbClr val="434343"/>
              </a:solidFill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b="1" lang="en" sz="2000">
                <a:solidFill>
                  <a:srgbClr val="434343"/>
                </a:solidFill>
                <a:highlight>
                  <a:srgbClr val="B6D7A8"/>
                </a:highlight>
              </a:rPr>
              <a:t>The less judgement, the more learning</a:t>
            </a:r>
            <a:endParaRPr b="1" sz="2000">
              <a:solidFill>
                <a:srgbClr val="434343"/>
              </a:solidFill>
              <a:highlight>
                <a:srgbClr val="B6D7A8"/>
              </a:highlight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■"/>
            </a:pPr>
            <a:r>
              <a:rPr lang="en" sz="2000">
                <a:solidFill>
                  <a:srgbClr val="434343"/>
                </a:solidFill>
              </a:rPr>
              <a:t>Take notes on how each of your understanding of that code (and question) is now improved</a:t>
            </a:r>
            <a:br>
              <a:rPr lang="en" sz="2000">
                <a:solidFill>
                  <a:srgbClr val="3C78D8"/>
                </a:solidFill>
              </a:rPr>
            </a:br>
            <a:br>
              <a:rPr lang="en" sz="2000">
                <a:solidFill>
                  <a:srgbClr val="3C78D8"/>
                </a:solidFill>
              </a:rPr>
            </a:br>
            <a:endParaRPr>
              <a:solidFill>
                <a:srgbClr val="3C78D8"/>
              </a:solidFill>
            </a:endParaRPr>
          </a:p>
        </p:txBody>
      </p:sp>
      <p:sp>
        <p:nvSpPr>
          <p:cNvPr id="181" name="Google Shape;181;p33"/>
          <p:cNvSpPr txBox="1"/>
          <p:nvPr/>
        </p:nvSpPr>
        <p:spPr>
          <a:xfrm>
            <a:off x="162975" y="4663225"/>
            <a:ext cx="4908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1C23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https://www.youtube.com/watch?v=a9_0UUUNt-Y</a:t>
            </a:r>
            <a:r>
              <a:rPr lang="en">
                <a:solidFill>
                  <a:srgbClr val="F1C232"/>
                </a:solidFill>
              </a:rPr>
              <a:t> 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